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34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0" y="-1097280"/>
            <a:ext cx="4206240" cy="4206240"/>
          </a:xfrm>
          <a:prstGeom prst="ellipse">
            <a:avLst/>
          </a:prstGeom>
          <a:ln w="19050">
            <a:solidFill>
              <a:srgbClr val="8FB8AC">
                <a:alpha val="4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860536" y="-466344"/>
            <a:ext cx="2944368" cy="2944368"/>
          </a:xfrm>
          <a:prstGeom prst="ellipse">
            <a:avLst/>
          </a:prstGeom>
          <a:ln w="19050">
            <a:solidFill>
              <a:srgbClr val="8FB8AC">
                <a:alpha val="7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449410" y="122530"/>
            <a:ext cx="1766621" cy="1766621"/>
          </a:xfrm>
          <a:prstGeom prst="ellipse">
            <a:avLst/>
          </a:prstGeom>
          <a:ln w="31750">
            <a:solidFill>
              <a:srgbClr val="AE4A3C">
                <a:alpha val="7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692640" y="4389120"/>
            <a:ext cx="2743200" cy="2743200"/>
          </a:xfrm>
          <a:prstGeom prst="ellipse">
            <a:avLst/>
          </a:prstGeom>
          <a:ln w="19050">
            <a:solidFill>
              <a:srgbClr val="8FB8AC">
                <a:alpha val="4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104120" y="4800600"/>
            <a:ext cx="1920240" cy="1920240"/>
          </a:xfrm>
          <a:prstGeom prst="ellipse">
            <a:avLst/>
          </a:prstGeom>
          <a:ln w="19050">
            <a:solidFill>
              <a:srgbClr val="8FB8AC">
                <a:alpha val="7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488168" y="5184648"/>
            <a:ext cx="1152144" cy="1152144"/>
          </a:xfrm>
          <a:prstGeom prst="ellipse">
            <a:avLst/>
          </a:prstGeom>
          <a:ln w="31750">
            <a:solidFill>
              <a:srgbClr val="AE4A3C">
                <a:alpha val="75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78308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7 発展読解  ・  ORIGINAL PASSAGE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777240" y="2194560"/>
            <a:ext cx="100584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Recognizing and Responding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777240" y="2880360"/>
            <a:ext cx="100584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 Alcohol Poisoning</a:t>
            </a:r>
            <a:endParaRPr lang="en-US" sz="4000" dirty="0"/>
          </a:p>
        </p:txBody>
      </p:sp>
      <p:sp>
        <p:nvSpPr>
          <p:cNvPr id="11" name="Shape 9"/>
          <p:cNvSpPr/>
          <p:nvPr/>
        </p:nvSpPr>
        <p:spPr>
          <a:xfrm>
            <a:off x="822960" y="3794760"/>
            <a:ext cx="2194560" cy="0"/>
          </a:xfrm>
          <a:prstGeom prst="line">
            <a:avLst/>
          </a:prstGeom>
          <a:noFill/>
          <a:ln w="25400">
            <a:solidFill>
              <a:srgbClr val="C98A3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2960" y="3977640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C9D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本文解説スライド ー Unit 7「Acute Alcohol Intoxication Can Kill You」発展読解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822960" y="44348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9D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専攻科・看護科向け 自習用オリジナル教材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822960" y="59893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C90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全3段落 ・ 12文 ・ 倒置 / 分詞構文 / 比較構文</a:t>
            </a:r>
            <a:endParaRPr lang="en-US" sz="11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2B66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OVERVIEW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A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本文の構成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611880" cy="4343400"/>
          </a:xfrm>
          <a:prstGeom prst="roundRect">
            <a:avLst>
              <a:gd name="adj" fmla="val 2532"/>
            </a:avLst>
          </a:prstGeom>
          <a:solidFill>
            <a:srgbClr val="FFFDF7"/>
          </a:solidFill>
          <a:ln w="12700">
            <a:solidFill>
              <a:srgbClr val="E4DCC8"/>
            </a:solidFill>
            <a:prstDash val="solid"/>
          </a:ln>
          <a:effectLst>
            <a:outerShdw sx="100000" sy="100000" kx="0" ky="0" algn="bl" rotWithShape="0" blurRad="101600" dist="25400" dir="5400000">
              <a:srgbClr val="12343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1965960"/>
            <a:ext cx="594360" cy="594360"/>
          </a:xfrm>
          <a:prstGeom prst="ellipse">
            <a:avLst/>
          </a:prstGeom>
          <a:solidFill>
            <a:srgbClr val="123430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196596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822960" y="2697480"/>
            <a:ext cx="3063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4A59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Paragraph 1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822960" y="2990088"/>
            <a:ext cx="3063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rgbClr val="1E2A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なぜ知っておく必要があるのか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822960" y="3749040"/>
            <a:ext cx="30632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1E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看護師が症状に最初に気づく立場にあることを示す導入段落。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822960" y="4892040"/>
            <a:ext cx="3063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9C6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読解のポイント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822960" y="5166360"/>
            <a:ext cx="3063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4A59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「知識が命を救う」という導入の主張を意識して読む。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297680" y="1691640"/>
            <a:ext cx="3611880" cy="4343400"/>
          </a:xfrm>
          <a:prstGeom prst="roundRect">
            <a:avLst>
              <a:gd name="adj" fmla="val 2532"/>
            </a:avLst>
          </a:prstGeom>
          <a:solidFill>
            <a:srgbClr val="FFFDF7"/>
          </a:solidFill>
          <a:ln w="12700">
            <a:solidFill>
              <a:srgbClr val="E4DCC8"/>
            </a:solidFill>
            <a:prstDash val="solid"/>
          </a:ln>
          <a:effectLst>
            <a:outerShdw sx="100000" sy="100000" kx="0" ky="0" algn="bl" rotWithShape="0" blurRad="101600" dist="25400" dir="5400000">
              <a:srgbClr val="123430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0" y="1965960"/>
            <a:ext cx="594360" cy="594360"/>
          </a:xfrm>
          <a:prstGeom prst="ellipse">
            <a:avLst/>
          </a:prstGeom>
          <a:solidFill>
            <a:srgbClr val="9C6A20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0" y="196596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4572000" y="2697480"/>
            <a:ext cx="3063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4A59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Paragraph 2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2000" y="2990088"/>
            <a:ext cx="3063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rgbClr val="1E2A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どのような症状が見られるか</a:t>
            </a:r>
            <a:endParaRPr lang="en-US" sz="1750" dirty="0"/>
          </a:p>
        </p:txBody>
      </p:sp>
      <p:sp>
        <p:nvSpPr>
          <p:cNvPr id="17" name="Text 15"/>
          <p:cNvSpPr/>
          <p:nvPr/>
        </p:nvSpPr>
        <p:spPr>
          <a:xfrm>
            <a:off x="4572000" y="3749040"/>
            <a:ext cx="30632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1E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混乱・嘔吐・呼吸異常などの症状を列挙し、最も危険なサインを絞り込む。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4572000" y="4892040"/>
            <a:ext cx="3063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9C6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読解のポイント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572000" y="5166360"/>
            <a:ext cx="3063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4A59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倒置（as are ~）と最上級、比較構文に注目。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8046720" y="1691640"/>
            <a:ext cx="3611880" cy="4343400"/>
          </a:xfrm>
          <a:prstGeom prst="roundRect">
            <a:avLst>
              <a:gd name="adj" fmla="val 2532"/>
            </a:avLst>
          </a:prstGeom>
          <a:solidFill>
            <a:srgbClr val="FFFDF7"/>
          </a:solidFill>
          <a:ln w="12700">
            <a:solidFill>
              <a:srgbClr val="E4DCC8"/>
            </a:solidFill>
            <a:prstDash val="solid"/>
          </a:ln>
          <a:effectLst>
            <a:outerShdw sx="100000" sy="100000" kx="0" ky="0" algn="bl" rotWithShape="0" blurRad="101600" dist="25400" dir="5400000">
              <a:srgbClr val="123430">
                <a:alpha val="12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8321040" y="1965960"/>
            <a:ext cx="594360" cy="594360"/>
          </a:xfrm>
          <a:prstGeom prst="ellipse">
            <a:avLst/>
          </a:prstGeom>
          <a:solidFill>
            <a:srgbClr val="AE4A3C"/>
          </a:solidFill>
          <a:ln/>
        </p:spPr>
      </p:sp>
      <p:sp>
        <p:nvSpPr>
          <p:cNvPr id="22" name="Text 20"/>
          <p:cNvSpPr/>
          <p:nvPr/>
        </p:nvSpPr>
        <p:spPr>
          <a:xfrm>
            <a:off x="8321040" y="196596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8321040" y="2697480"/>
            <a:ext cx="3063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4A59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Paragraph 3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8321040" y="2990088"/>
            <a:ext cx="3063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rgbClr val="1E2A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どう対応すべきか</a:t>
            </a:r>
            <a:endParaRPr lang="en-US" sz="1750" dirty="0"/>
          </a:p>
        </p:txBody>
      </p:sp>
      <p:sp>
        <p:nvSpPr>
          <p:cNvPr id="25" name="Text 23"/>
          <p:cNvSpPr/>
          <p:nvPr/>
        </p:nvSpPr>
        <p:spPr>
          <a:xfrm>
            <a:off x="8321040" y="3749040"/>
            <a:ext cx="30632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1E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命令文を中心に、実際に取るべき行動の順序を説明する結論段落。</a:t>
            </a:r>
            <a:endParaRPr lang="en-US" sz="1250" dirty="0"/>
          </a:p>
        </p:txBody>
      </p:sp>
      <p:sp>
        <p:nvSpPr>
          <p:cNvPr id="26" name="Text 24"/>
          <p:cNvSpPr/>
          <p:nvPr/>
        </p:nvSpPr>
        <p:spPr>
          <a:xfrm>
            <a:off x="8321040" y="4892040"/>
            <a:ext cx="3063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9C6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読解のポイント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8321040" y="5166360"/>
            <a:ext cx="3063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4A59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「一人にしない→体位→連絡→観察」の順序を意識。</a:t>
            </a:r>
            <a:endParaRPr lang="en-US" sz="1150" dirty="0"/>
          </a:p>
        </p:txBody>
      </p:sp>
      <p:sp>
        <p:nvSpPr>
          <p:cNvPr id="28" name="Text 26"/>
          <p:cNvSpPr/>
          <p:nvPr/>
        </p:nvSpPr>
        <p:spPr>
          <a:xfrm>
            <a:off x="1147572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A59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234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PARAGRAPH 1  ・  なぜ知っておく必要があるのか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本文（英文）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11064240" cy="4709160"/>
          </a:xfrm>
          <a:prstGeom prst="roundRect">
            <a:avLst>
              <a:gd name="adj" fmla="val 1942"/>
            </a:avLst>
          </a:prstGeom>
          <a:solidFill>
            <a:srgbClr val="1B4239"/>
          </a:solidFill>
          <a:ln w="12700">
            <a:solidFill>
              <a:srgbClr val="2E5A4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1783080"/>
            <a:ext cx="1033272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700" b="1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Alcohol poisoning occurs when a person drinks more alcohol than the body can safely process.</a:t>
            </a:r>
            <a:pPr indent="0" marL="0">
              <a:lnSpc>
                <a:spcPct val="15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lnSpc>
                <a:spcPct val="155000"/>
              </a:lnSpc>
              <a:buNone/>
            </a:pPr>
            <a:r>
              <a:rPr lang="en-US" sz="1700" b="1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② Because the liver can only break down a limited amount of alcohol per hour, drinking too much too quickly overwhelms the body's ability to cope.</a:t>
            </a:r>
            <a:pPr indent="0" marL="0">
              <a:lnSpc>
                <a:spcPct val="15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lnSpc>
                <a:spcPct val="155000"/>
              </a:lnSpc>
              <a:buNone/>
            </a:pPr>
            <a:r>
              <a:rPr lang="en-US" sz="1700" b="1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③ Nurses and other healthcare workers are often the first people who notice the warning signs, so learning to recognize them can save a life.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548640" y="635508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F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occur when / more ~ than …　② Because節 / 動名詞主語 + overwhelm　③ 関係代名詞who / so + 動名詞主語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47572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A59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2B66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PARAGRAPH 1  ・  POINT ①②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E2A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occur when ／ more ～ than … ／ 動名詞主語 + overwhelm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11064240" cy="1965960"/>
          </a:xfrm>
          <a:prstGeom prst="roundRect">
            <a:avLst>
              <a:gd name="adj" fmla="val 4651"/>
            </a:avLst>
          </a:prstGeom>
          <a:solidFill>
            <a:srgbClr val="FFFDF7"/>
          </a:solidFill>
          <a:ln w="12700">
            <a:solidFill>
              <a:srgbClr val="E4DCC8"/>
            </a:solidFill>
            <a:prstDash val="solid"/>
          </a:ln>
          <a:effectLst>
            <a:outerShdw sx="100000" sy="100000" kx="0" ky="0" algn="bl" rotWithShape="0" blurRad="101600" dist="25400" dir="5400000">
              <a:srgbClr val="12343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1810512"/>
            <a:ext cx="1554480" cy="384048"/>
          </a:xfrm>
          <a:prstGeom prst="roundRect">
            <a:avLst>
              <a:gd name="adj" fmla="val 14286"/>
            </a:avLst>
          </a:prstGeom>
          <a:solidFill>
            <a:srgbClr val="123430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1810512"/>
            <a:ext cx="1554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GRAMMAR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2514600" y="1737360"/>
            <a:ext cx="8778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E2A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occur when ／ 比較級 more ～ than …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822960" y="233172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9C6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“Alcohol poisoning occurs when a person drinks more alcohol than the body can safely process.”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822960" y="2761488"/>
            <a:ext cx="10515600" cy="548640"/>
          </a:xfrm>
          <a:prstGeom prst="roundRect">
            <a:avLst>
              <a:gd name="adj" fmla="val 10000"/>
            </a:avLst>
          </a:prstGeom>
          <a:solidFill>
            <a:srgbClr val="FBF3D9"/>
          </a:solidFill>
          <a:ln/>
        </p:spPr>
      </p:sp>
      <p:sp>
        <p:nvSpPr>
          <p:cNvPr id="10" name="Text 8"/>
          <p:cNvSpPr/>
          <p:nvPr/>
        </p:nvSpPr>
        <p:spPr>
          <a:xfrm>
            <a:off x="1005840" y="2834640"/>
            <a:ext cx="1014984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50" b="1" dirty="0">
                <a:solidFill>
                  <a:srgbClr val="9C6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やさしい解説　</a:t>
            </a:r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1E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occur when ～＝〜するときに起こる。more alcohol than the body can process は「体が処理できる量より多くのアルコール」という比較の形。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548640" y="3776472"/>
            <a:ext cx="11064240" cy="2148840"/>
          </a:xfrm>
          <a:prstGeom prst="roundRect">
            <a:avLst>
              <a:gd name="adj" fmla="val 4255"/>
            </a:avLst>
          </a:prstGeom>
          <a:solidFill>
            <a:srgbClr val="FFFDF7"/>
          </a:solidFill>
          <a:ln w="12700">
            <a:solidFill>
              <a:srgbClr val="E4DCC8"/>
            </a:solidFill>
            <a:prstDash val="solid"/>
          </a:ln>
          <a:effectLst>
            <a:outerShdw sx="100000" sy="100000" kx="0" ky="0" algn="bl" rotWithShape="0" blurRad="101600" dist="25400" dir="5400000">
              <a:srgbClr val="123430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822960" y="4032504"/>
            <a:ext cx="1554480" cy="384048"/>
          </a:xfrm>
          <a:prstGeom prst="roundRect">
            <a:avLst>
              <a:gd name="adj" fmla="val 14286"/>
            </a:avLst>
          </a:prstGeom>
          <a:solidFill>
            <a:srgbClr val="123430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4032504"/>
            <a:ext cx="1554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GRAMMAR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2514600" y="3959352"/>
            <a:ext cx="8778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E2A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Because節 ／ 動名詞が主語（drinking ～）</a:t>
            </a:r>
            <a:endParaRPr lang="en-US" sz="1650" dirty="0"/>
          </a:p>
        </p:txBody>
      </p:sp>
      <p:sp>
        <p:nvSpPr>
          <p:cNvPr id="15" name="Text 13"/>
          <p:cNvSpPr/>
          <p:nvPr/>
        </p:nvSpPr>
        <p:spPr>
          <a:xfrm>
            <a:off x="822960" y="4553712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9C6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“Because the liver can only break down a limited amount of alcohol per hour, drinking too much too quickly overwhelms the body's ability to cope.”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22960" y="4983480"/>
            <a:ext cx="10515600" cy="731520"/>
          </a:xfrm>
          <a:prstGeom prst="roundRect">
            <a:avLst>
              <a:gd name="adj" fmla="val 7500"/>
            </a:avLst>
          </a:prstGeom>
          <a:solidFill>
            <a:srgbClr val="FBF3D9"/>
          </a:solidFill>
          <a:ln/>
        </p:spPr>
      </p:sp>
      <p:sp>
        <p:nvSpPr>
          <p:cNvPr id="17" name="Text 15"/>
          <p:cNvSpPr/>
          <p:nvPr/>
        </p:nvSpPr>
        <p:spPr>
          <a:xfrm>
            <a:off x="1005840" y="5056632"/>
            <a:ext cx="1014984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50" b="1" dirty="0">
                <a:solidFill>
                  <a:srgbClr val="9C6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やさしい解説　</a:t>
            </a:r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1E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Becauseは理由を表す。主節の主語は動名詞句 drinking too much too quickly（短時間に飲みすぎること）。overwhelm＝能力を超えさせる。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1147572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A59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2B66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PARAGRAPH 1  ・  POINT ③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E2A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関係代名詞 who ／ so + 動名詞主語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11064240" cy="2377440"/>
          </a:xfrm>
          <a:prstGeom prst="roundRect">
            <a:avLst>
              <a:gd name="adj" fmla="val 3846"/>
            </a:avLst>
          </a:prstGeom>
          <a:solidFill>
            <a:srgbClr val="FFFDF7"/>
          </a:solidFill>
          <a:ln w="12700">
            <a:solidFill>
              <a:srgbClr val="E4DCC8"/>
            </a:solidFill>
            <a:prstDash val="solid"/>
          </a:ln>
          <a:effectLst>
            <a:outerShdw sx="100000" sy="100000" kx="0" ky="0" algn="bl" rotWithShape="0" blurRad="101600" dist="25400" dir="5400000">
              <a:srgbClr val="12343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1810512"/>
            <a:ext cx="1554480" cy="384048"/>
          </a:xfrm>
          <a:prstGeom prst="roundRect">
            <a:avLst>
              <a:gd name="adj" fmla="val 14286"/>
            </a:avLst>
          </a:prstGeom>
          <a:solidFill>
            <a:srgbClr val="123430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1810512"/>
            <a:ext cx="1554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GRAMMAR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2514600" y="1737360"/>
            <a:ext cx="8778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E2A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who（関係代名詞）／so（因果）／動名詞主語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822960" y="233172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9C6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“Nurses and other healthcare workers are often the first people who notice the warning signs, so learning to recognize them can save a life.”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822960" y="2761488"/>
            <a:ext cx="10515600" cy="960120"/>
          </a:xfrm>
          <a:prstGeom prst="roundRect">
            <a:avLst>
              <a:gd name="adj" fmla="val 5714"/>
            </a:avLst>
          </a:prstGeom>
          <a:solidFill>
            <a:srgbClr val="FBF3D9"/>
          </a:solidFill>
          <a:ln/>
        </p:spPr>
      </p:sp>
      <p:sp>
        <p:nvSpPr>
          <p:cNvPr id="10" name="Text 8"/>
          <p:cNvSpPr/>
          <p:nvPr/>
        </p:nvSpPr>
        <p:spPr>
          <a:xfrm>
            <a:off x="1005840" y="2834640"/>
            <a:ext cx="101498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50" b="1" dirty="0">
                <a:solidFill>
                  <a:srgbClr val="9C6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やさしい解説　</a:t>
            </a:r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1E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first people who notice ～ ＝「〜に気づく最初の人々」。soの後ろは動名詞句 learning to recognize them が主語。「見分けられるようになることが命を救う」という結論。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822960" y="4114800"/>
            <a:ext cx="10515600" cy="1463040"/>
          </a:xfrm>
          <a:prstGeom prst="roundRect">
            <a:avLst>
              <a:gd name="adj" fmla="val 6250"/>
            </a:avLst>
          </a:prstGeom>
          <a:solidFill>
            <a:srgbClr val="123430"/>
          </a:solidFill>
          <a:ln/>
        </p:spPr>
      </p:sp>
      <p:sp>
        <p:nvSpPr>
          <p:cNvPr id="12" name="Text 10"/>
          <p:cNvSpPr/>
          <p:nvPr/>
        </p:nvSpPr>
        <p:spPr>
          <a:xfrm>
            <a:off x="1097280" y="4114800"/>
            <a:ext cx="99669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看護師 </a:t>
            </a:r>
            <a:pPr indent="0" marL="0">
              <a:buNone/>
            </a:pPr>
            <a:r>
              <a:rPr lang="en-US" sz="1600" dirty="0">
                <a:solidFill>
                  <a:srgbClr val="E8F1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＝ 警告サインに最初に気づく人 → </a:t>
            </a:r>
            <a:pPr indent="0" marL="0">
              <a:buNone/>
            </a:pPr>
            <a:r>
              <a:rPr lang="en-US" sz="1600" b="1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見分ける力</a:t>
            </a:r>
            <a:pPr indent="0" marL="0">
              <a:buNone/>
            </a:pPr>
            <a:r>
              <a:rPr lang="en-US" sz="1600" dirty="0">
                <a:solidFill>
                  <a:srgbClr val="E8F1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が命を救う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147572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A59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234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PARAGRAPH 2  ・  どのような症状が見られるか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本文（英文）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11064240" cy="4709160"/>
          </a:xfrm>
          <a:prstGeom prst="roundRect">
            <a:avLst>
              <a:gd name="adj" fmla="val 1942"/>
            </a:avLst>
          </a:prstGeom>
          <a:solidFill>
            <a:srgbClr val="1B4239"/>
          </a:solidFill>
          <a:ln w="12700">
            <a:solidFill>
              <a:srgbClr val="2E5A4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1783080"/>
            <a:ext cx="1033272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700" dirty="0">
                <a:solidFill>
                  <a:srgbClr val="E8F1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person with alcohol poisoning may show several warning signs at once.</a:t>
            </a:r>
            <a:pPr indent="0" marL="0">
              <a:lnSpc>
                <a:spcPct val="15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lnSpc>
                <a:spcPct val="155000"/>
              </a:lnSpc>
              <a:buNone/>
            </a:pPr>
            <a:r>
              <a:rPr lang="en-US" sz="1700" b="1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Confusion, vomiting, and irregular breathing are common, as are cold, clammy skin and a bluish tint around the lips or fingertips.</a:t>
            </a:r>
            <a:pPr indent="0" marL="0">
              <a:lnSpc>
                <a:spcPct val="15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lnSpc>
                <a:spcPct val="155000"/>
              </a:lnSpc>
              <a:buNone/>
            </a:pPr>
            <a:r>
              <a:rPr lang="en-US" sz="1700" b="1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② Perhaps the most dangerous sign is unresponsiveness: if a person cannot be woken up, it means the brain is no longer receiving enough oxygen.</a:t>
            </a:r>
            <a:pPr indent="0" marL="0">
              <a:lnSpc>
                <a:spcPct val="15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lnSpc>
                <a:spcPct val="155000"/>
              </a:lnSpc>
              <a:buNone/>
            </a:pPr>
            <a:r>
              <a:rPr lang="en-US" sz="1700" b="1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③ The more symptoms a person shows, the more urgent the situation becomes.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548640" y="635508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F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as are ～（倒置）　② 受け身 be woken up / コロン(:)　③ The 比較級 ～, the 比較級 …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47572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A59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2B66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PARAGRAPH 2  ・  POINT ①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E2A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 are ～ （倒置：〜も同様である）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11064240" cy="2286000"/>
          </a:xfrm>
          <a:prstGeom prst="roundRect">
            <a:avLst>
              <a:gd name="adj" fmla="val 4000"/>
            </a:avLst>
          </a:prstGeom>
          <a:solidFill>
            <a:srgbClr val="FFFDF7"/>
          </a:solidFill>
          <a:ln w="12700">
            <a:solidFill>
              <a:srgbClr val="E4DCC8"/>
            </a:solidFill>
            <a:prstDash val="solid"/>
          </a:ln>
          <a:effectLst>
            <a:outerShdw sx="100000" sy="100000" kx="0" ky="0" algn="bl" rotWithShape="0" blurRad="101600" dist="25400" dir="5400000">
              <a:srgbClr val="12343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1810512"/>
            <a:ext cx="1554480" cy="384048"/>
          </a:xfrm>
          <a:prstGeom prst="roundRect">
            <a:avLst>
              <a:gd name="adj" fmla="val 14286"/>
            </a:avLst>
          </a:prstGeom>
          <a:solidFill>
            <a:srgbClr val="123430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1810512"/>
            <a:ext cx="1554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GRAMMAR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2514600" y="1737360"/>
            <a:ext cx="8778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E2A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 are ～（倒置構文）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822960" y="233172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9C6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“Confusion, vomiting, and irregular breathing are common, as are cold, clammy skin and a bluish tint around the lips or fingertips.”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822960" y="2761488"/>
            <a:ext cx="10515600" cy="868680"/>
          </a:xfrm>
          <a:prstGeom prst="roundRect">
            <a:avLst>
              <a:gd name="adj" fmla="val 6316"/>
            </a:avLst>
          </a:prstGeom>
          <a:solidFill>
            <a:srgbClr val="FBF3D9"/>
          </a:solidFill>
          <a:ln/>
        </p:spPr>
      </p:sp>
      <p:sp>
        <p:nvSpPr>
          <p:cNvPr id="10" name="Text 8"/>
          <p:cNvSpPr/>
          <p:nvPr/>
        </p:nvSpPr>
        <p:spPr>
          <a:xfrm>
            <a:off x="1005840" y="2834640"/>
            <a:ext cx="1014984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50" b="1" dirty="0">
                <a:solidFill>
                  <a:srgbClr val="9C6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やさしい解説　</a:t>
            </a:r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1E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are ～ は「〜も同様に当てはまる」という意味の倒置構文。同じ内容を繰り返さずに付け加えられる、ややフォーマルな書き言葉の表現。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822960" y="4114800"/>
            <a:ext cx="2011680" cy="1280160"/>
          </a:xfrm>
          <a:prstGeom prst="roundRect">
            <a:avLst>
              <a:gd name="adj" fmla="val 5714"/>
            </a:avLst>
          </a:prstGeom>
          <a:solidFill>
            <a:srgbClr val="123430"/>
          </a:solidFill>
          <a:ln/>
        </p:spPr>
      </p:sp>
      <p:sp>
        <p:nvSpPr>
          <p:cNvPr id="12" name="Text 10"/>
          <p:cNvSpPr/>
          <p:nvPr/>
        </p:nvSpPr>
        <p:spPr>
          <a:xfrm>
            <a:off x="822960" y="4114800"/>
            <a:ext cx="20116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混乱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2999232" y="4114800"/>
            <a:ext cx="2011680" cy="1280160"/>
          </a:xfrm>
          <a:prstGeom prst="roundRect">
            <a:avLst>
              <a:gd name="adj" fmla="val 5714"/>
            </a:avLst>
          </a:prstGeom>
          <a:solidFill>
            <a:srgbClr val="123430"/>
          </a:solidFill>
          <a:ln/>
        </p:spPr>
      </p:sp>
      <p:sp>
        <p:nvSpPr>
          <p:cNvPr id="14" name="Text 12"/>
          <p:cNvSpPr/>
          <p:nvPr/>
        </p:nvSpPr>
        <p:spPr>
          <a:xfrm>
            <a:off x="2999232" y="4114800"/>
            <a:ext cx="20116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嘔吐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5175504" y="4114800"/>
            <a:ext cx="2011680" cy="1280160"/>
          </a:xfrm>
          <a:prstGeom prst="roundRect">
            <a:avLst>
              <a:gd name="adj" fmla="val 5714"/>
            </a:avLst>
          </a:prstGeom>
          <a:solidFill>
            <a:srgbClr val="123430"/>
          </a:solidFill>
          <a:ln/>
        </p:spPr>
      </p:sp>
      <p:sp>
        <p:nvSpPr>
          <p:cNvPr id="16" name="Text 14"/>
          <p:cNvSpPr/>
          <p:nvPr/>
        </p:nvSpPr>
        <p:spPr>
          <a:xfrm>
            <a:off x="5175504" y="4114800"/>
            <a:ext cx="20116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不規則な呼吸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7351776" y="4114800"/>
            <a:ext cx="2011680" cy="1280160"/>
          </a:xfrm>
          <a:prstGeom prst="roundRect">
            <a:avLst>
              <a:gd name="adj" fmla="val 5714"/>
            </a:avLst>
          </a:prstGeom>
          <a:solidFill>
            <a:srgbClr val="AE4A3C"/>
          </a:solidFill>
          <a:ln/>
        </p:spPr>
      </p:sp>
      <p:sp>
        <p:nvSpPr>
          <p:cNvPr id="18" name="Text 16"/>
          <p:cNvSpPr/>
          <p:nvPr/>
        </p:nvSpPr>
        <p:spPr>
          <a:xfrm>
            <a:off x="7351776" y="4114800"/>
            <a:ext cx="20116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冷たく湿った肌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9528048" y="4114800"/>
            <a:ext cx="2011680" cy="1280160"/>
          </a:xfrm>
          <a:prstGeom prst="roundRect">
            <a:avLst>
              <a:gd name="adj" fmla="val 5714"/>
            </a:avLst>
          </a:prstGeom>
          <a:solidFill>
            <a:srgbClr val="AE4A3C"/>
          </a:solidFill>
          <a:ln/>
        </p:spPr>
      </p:sp>
      <p:sp>
        <p:nvSpPr>
          <p:cNvPr id="20" name="Text 18"/>
          <p:cNvSpPr/>
          <p:nvPr/>
        </p:nvSpPr>
        <p:spPr>
          <a:xfrm>
            <a:off x="9528048" y="4114800"/>
            <a:ext cx="20116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唇・指先の青み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1147572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A59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2B66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PARAGRAPH 2  ・  POINT ②③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E2A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受け身 + コロン ／ The 比較級, the 比較級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11064240" cy="2103120"/>
          </a:xfrm>
          <a:prstGeom prst="roundRect">
            <a:avLst>
              <a:gd name="adj" fmla="val 4348"/>
            </a:avLst>
          </a:prstGeom>
          <a:solidFill>
            <a:srgbClr val="FFFDF7"/>
          </a:solidFill>
          <a:ln w="12700">
            <a:solidFill>
              <a:srgbClr val="E4DCC8"/>
            </a:solidFill>
            <a:prstDash val="solid"/>
          </a:ln>
          <a:effectLst>
            <a:outerShdw sx="100000" sy="100000" kx="0" ky="0" algn="bl" rotWithShape="0" blurRad="101600" dist="25400" dir="5400000">
              <a:srgbClr val="12343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1810512"/>
            <a:ext cx="1554480" cy="384048"/>
          </a:xfrm>
          <a:prstGeom prst="roundRect">
            <a:avLst>
              <a:gd name="adj" fmla="val 14286"/>
            </a:avLst>
          </a:prstGeom>
          <a:solidFill>
            <a:srgbClr val="123430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1810512"/>
            <a:ext cx="1554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GRAMMAR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2514600" y="1737360"/>
            <a:ext cx="8778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E2A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受け身 be woken up ／ コロン(:)の使い方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822960" y="233172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9C6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“Perhaps the most dangerous sign is unresponsiveness: if a person cannot be woken up, it means the brain is no longer receiving enough oxygen.”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822960" y="2761488"/>
            <a:ext cx="10515600" cy="685800"/>
          </a:xfrm>
          <a:prstGeom prst="roundRect">
            <a:avLst>
              <a:gd name="adj" fmla="val 8000"/>
            </a:avLst>
          </a:prstGeom>
          <a:solidFill>
            <a:srgbClr val="FBF3D9"/>
          </a:solidFill>
          <a:ln/>
        </p:spPr>
      </p:sp>
      <p:sp>
        <p:nvSpPr>
          <p:cNvPr id="10" name="Text 8"/>
          <p:cNvSpPr/>
          <p:nvPr/>
        </p:nvSpPr>
        <p:spPr>
          <a:xfrm>
            <a:off x="1005840" y="2834640"/>
            <a:ext cx="1014984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50" b="1" dirty="0">
                <a:solidFill>
                  <a:srgbClr val="9C6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やさしい解説　</a:t>
            </a:r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1E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 woken up＝起こされる（受け身）。コロン（:）は直前の内容をより詳しく説明するときに使う。no longer＝もはや〜ない。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548640" y="3913632"/>
            <a:ext cx="11064240" cy="1965960"/>
          </a:xfrm>
          <a:prstGeom prst="roundRect">
            <a:avLst>
              <a:gd name="adj" fmla="val 4651"/>
            </a:avLst>
          </a:prstGeom>
          <a:solidFill>
            <a:srgbClr val="FFFDF7"/>
          </a:solidFill>
          <a:ln w="12700">
            <a:solidFill>
              <a:srgbClr val="E4DCC8"/>
            </a:solidFill>
            <a:prstDash val="solid"/>
          </a:ln>
          <a:effectLst>
            <a:outerShdw sx="100000" sy="100000" kx="0" ky="0" algn="bl" rotWithShape="0" blurRad="101600" dist="25400" dir="5400000">
              <a:srgbClr val="123430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822960" y="4169664"/>
            <a:ext cx="1554480" cy="384048"/>
          </a:xfrm>
          <a:prstGeom prst="roundRect">
            <a:avLst>
              <a:gd name="adj" fmla="val 14286"/>
            </a:avLst>
          </a:prstGeom>
          <a:solidFill>
            <a:srgbClr val="123430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4169664"/>
            <a:ext cx="1554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GRAMMAR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2514600" y="4096512"/>
            <a:ext cx="8778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E2A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比較級 ～, the 比較級 …（〜すればするほど…）</a:t>
            </a:r>
            <a:endParaRPr lang="en-US" sz="1650" dirty="0"/>
          </a:p>
        </p:txBody>
      </p:sp>
      <p:sp>
        <p:nvSpPr>
          <p:cNvPr id="15" name="Text 13"/>
          <p:cNvSpPr/>
          <p:nvPr/>
        </p:nvSpPr>
        <p:spPr>
          <a:xfrm>
            <a:off x="822960" y="4690872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9C6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“The more symptoms a person shows, the more urgent the situation becomes.”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22960" y="5120640"/>
            <a:ext cx="10515600" cy="548640"/>
          </a:xfrm>
          <a:prstGeom prst="roundRect">
            <a:avLst>
              <a:gd name="adj" fmla="val 10000"/>
            </a:avLst>
          </a:prstGeom>
          <a:solidFill>
            <a:srgbClr val="FBF3D9"/>
          </a:solidFill>
          <a:ln/>
        </p:spPr>
      </p:sp>
      <p:sp>
        <p:nvSpPr>
          <p:cNvPr id="17" name="Text 15"/>
          <p:cNvSpPr/>
          <p:nvPr/>
        </p:nvSpPr>
        <p:spPr>
          <a:xfrm>
            <a:off x="1005840" y="5193792"/>
            <a:ext cx="1014984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50" b="1" dirty="0">
                <a:solidFill>
                  <a:srgbClr val="9C6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やさしい解説　</a:t>
            </a:r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1E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8にも登場した重要構文。「症状の数」と「緊急度」の関係を表している。be動詞が省略されている点にも注意。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1147572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A59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234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PARAGRAPH 3  ・  どう対応すべきか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本文（英文）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11064240" cy="4709160"/>
          </a:xfrm>
          <a:prstGeom prst="roundRect">
            <a:avLst>
              <a:gd name="adj" fmla="val 1942"/>
            </a:avLst>
          </a:prstGeom>
          <a:solidFill>
            <a:srgbClr val="1B4239"/>
          </a:solidFill>
          <a:ln w="12700">
            <a:solidFill>
              <a:srgbClr val="2E5A4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1783080"/>
            <a:ext cx="1033272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700" b="1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If you suspect someone has alcohol poisoning, do not leave them alone, even if they insist they are fine.</a:t>
            </a:r>
            <a:pPr indent="0" marL="0">
              <a:lnSpc>
                <a:spcPct val="15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lnSpc>
                <a:spcPct val="155000"/>
              </a:lnSpc>
              <a:buNone/>
            </a:pPr>
            <a:r>
              <a:rPr lang="en-US" sz="1700" b="1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② Turn the person onto their side to prevent choking if they vomit, and call for emergency help immediately.</a:t>
            </a:r>
            <a:pPr indent="0" marL="0">
              <a:lnSpc>
                <a:spcPct val="15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lnSpc>
                <a:spcPct val="155000"/>
              </a:lnSpc>
              <a:buNone/>
            </a:pPr>
            <a:r>
              <a:rPr lang="en-US" sz="1700" b="1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③ While waiting for help to arrive, monitor their breathing and try to keep them awake if possible.</a:t>
            </a:r>
            <a:pPr indent="0" marL="0">
              <a:lnSpc>
                <a:spcPct val="15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lnSpc>
                <a:spcPct val="155000"/>
              </a:lnSpc>
              <a:buNone/>
            </a:pPr>
            <a:r>
              <a:rPr lang="en-US" sz="1700" b="1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④ Quick, calm action often makes the difference between a full recovery and a tragedy.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548640" y="635508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F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even if（譲歩）　② 命令文 + 不定詞（目的）　③ 分詞構文 While -ing ／ keep+O+形容詞　④ make the difference between A and B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1147572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A59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2B66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PARAGRAPH 3  ・  POINT ①②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E2A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even if（譲歩）／ 命令文 + 不定詞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11064240" cy="2011680"/>
          </a:xfrm>
          <a:prstGeom prst="roundRect">
            <a:avLst>
              <a:gd name="adj" fmla="val 4545"/>
            </a:avLst>
          </a:prstGeom>
          <a:solidFill>
            <a:srgbClr val="FFFDF7"/>
          </a:solidFill>
          <a:ln w="12700">
            <a:solidFill>
              <a:srgbClr val="E4DCC8"/>
            </a:solidFill>
            <a:prstDash val="solid"/>
          </a:ln>
          <a:effectLst>
            <a:outerShdw sx="100000" sy="100000" kx="0" ky="0" algn="bl" rotWithShape="0" blurRad="101600" dist="25400" dir="5400000">
              <a:srgbClr val="12343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1810512"/>
            <a:ext cx="1554480" cy="384048"/>
          </a:xfrm>
          <a:prstGeom prst="roundRect">
            <a:avLst>
              <a:gd name="adj" fmla="val 14286"/>
            </a:avLst>
          </a:prstGeom>
          <a:solidFill>
            <a:srgbClr val="123430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1810512"/>
            <a:ext cx="1554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GRAMMAR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2514600" y="1737360"/>
            <a:ext cx="8778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E2A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even if（たとえ〜でも）／leave + O + alone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822960" y="233172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9C6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“If you suspect someone has alcohol poisoning, do not leave them alone, even if they insist they are fine.”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822960" y="2761488"/>
            <a:ext cx="10515600" cy="594360"/>
          </a:xfrm>
          <a:prstGeom prst="roundRect">
            <a:avLst>
              <a:gd name="adj" fmla="val 9231"/>
            </a:avLst>
          </a:prstGeom>
          <a:solidFill>
            <a:srgbClr val="FBF3D9"/>
          </a:solidFill>
          <a:ln/>
        </p:spPr>
      </p:sp>
      <p:sp>
        <p:nvSpPr>
          <p:cNvPr id="10" name="Text 8"/>
          <p:cNvSpPr/>
          <p:nvPr/>
        </p:nvSpPr>
        <p:spPr>
          <a:xfrm>
            <a:off x="1005840" y="2834640"/>
            <a:ext cx="101498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50" b="1" dirty="0">
                <a:solidFill>
                  <a:srgbClr val="9C6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やさしい解説　</a:t>
            </a:r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1E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 if ~ ＝たとえ〜だとしても。leave + O + alone＝Oを一人にしておく。本人の言葉を鵜呑みにしないことが強調されている。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548640" y="3822192"/>
            <a:ext cx="11064240" cy="2103120"/>
          </a:xfrm>
          <a:prstGeom prst="roundRect">
            <a:avLst>
              <a:gd name="adj" fmla="val 4348"/>
            </a:avLst>
          </a:prstGeom>
          <a:solidFill>
            <a:srgbClr val="FFFDF7"/>
          </a:solidFill>
          <a:ln w="12700">
            <a:solidFill>
              <a:srgbClr val="E4DCC8"/>
            </a:solidFill>
            <a:prstDash val="solid"/>
          </a:ln>
          <a:effectLst>
            <a:outerShdw sx="100000" sy="100000" kx="0" ky="0" algn="bl" rotWithShape="0" blurRad="101600" dist="25400" dir="5400000">
              <a:srgbClr val="123430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822960" y="4078224"/>
            <a:ext cx="1554480" cy="384048"/>
          </a:xfrm>
          <a:prstGeom prst="roundRect">
            <a:avLst>
              <a:gd name="adj" fmla="val 14286"/>
            </a:avLst>
          </a:prstGeom>
          <a:solidFill>
            <a:srgbClr val="123430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4078224"/>
            <a:ext cx="1554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GRAMMAR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2514600" y="4005072"/>
            <a:ext cx="8778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E2A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命令文 + 不定詞（目的）／if条件節</a:t>
            </a:r>
            <a:endParaRPr lang="en-US" sz="1650" dirty="0"/>
          </a:p>
        </p:txBody>
      </p:sp>
      <p:sp>
        <p:nvSpPr>
          <p:cNvPr id="15" name="Text 13"/>
          <p:cNvSpPr/>
          <p:nvPr/>
        </p:nvSpPr>
        <p:spPr>
          <a:xfrm>
            <a:off x="822960" y="4599432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9C6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“Turn the person onto their side to prevent choking if they vomit, and call for emergency help immediately.”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22960" y="5029200"/>
            <a:ext cx="10515600" cy="685800"/>
          </a:xfrm>
          <a:prstGeom prst="roundRect">
            <a:avLst>
              <a:gd name="adj" fmla="val 8000"/>
            </a:avLst>
          </a:prstGeom>
          <a:solidFill>
            <a:srgbClr val="FBF3D9"/>
          </a:solidFill>
          <a:ln/>
        </p:spPr>
      </p:sp>
      <p:sp>
        <p:nvSpPr>
          <p:cNvPr id="17" name="Text 15"/>
          <p:cNvSpPr/>
          <p:nvPr/>
        </p:nvSpPr>
        <p:spPr>
          <a:xfrm>
            <a:off x="1005840" y="5102352"/>
            <a:ext cx="1014984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50" b="1" dirty="0">
                <a:solidFill>
                  <a:srgbClr val="9C6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やさしい解説　</a:t>
            </a:r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1E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 ~ と call ~ の命令文がandで並列。to prevent choking は「喉を詰まらせるのを防ぐために」という目的の不定詞。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1147572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A59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2B66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PARAGRAPH 3  ・  POINT ③④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E2A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分詞構文 While -ing ／ make the difference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11064240" cy="2011680"/>
          </a:xfrm>
          <a:prstGeom prst="roundRect">
            <a:avLst>
              <a:gd name="adj" fmla="val 4545"/>
            </a:avLst>
          </a:prstGeom>
          <a:solidFill>
            <a:srgbClr val="FFFDF7"/>
          </a:solidFill>
          <a:ln w="12700">
            <a:solidFill>
              <a:srgbClr val="E4DCC8"/>
            </a:solidFill>
            <a:prstDash val="solid"/>
          </a:ln>
          <a:effectLst>
            <a:outerShdw sx="100000" sy="100000" kx="0" ky="0" algn="bl" rotWithShape="0" blurRad="101600" dist="25400" dir="5400000">
              <a:srgbClr val="12343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1810512"/>
            <a:ext cx="1554480" cy="384048"/>
          </a:xfrm>
          <a:prstGeom prst="roundRect">
            <a:avLst>
              <a:gd name="adj" fmla="val 14286"/>
            </a:avLst>
          </a:prstGeom>
          <a:solidFill>
            <a:srgbClr val="123430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1810512"/>
            <a:ext cx="1554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GRAMMAR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2514600" y="1737360"/>
            <a:ext cx="8778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E2A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分詞構文（While -ing）／keep + O + 形容詞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822960" y="233172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9C6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“While waiting for help to arrive, monitor their breathing and try to keep them awake if possible.”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822960" y="2761488"/>
            <a:ext cx="10515600" cy="594360"/>
          </a:xfrm>
          <a:prstGeom prst="roundRect">
            <a:avLst>
              <a:gd name="adj" fmla="val 9231"/>
            </a:avLst>
          </a:prstGeom>
          <a:solidFill>
            <a:srgbClr val="FBF3D9"/>
          </a:solidFill>
          <a:ln/>
        </p:spPr>
      </p:sp>
      <p:sp>
        <p:nvSpPr>
          <p:cNvPr id="10" name="Text 8"/>
          <p:cNvSpPr/>
          <p:nvPr/>
        </p:nvSpPr>
        <p:spPr>
          <a:xfrm>
            <a:off x="1005840" y="2834640"/>
            <a:ext cx="101498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50" b="1" dirty="0">
                <a:solidFill>
                  <a:srgbClr val="9C6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やさしい解説　</a:t>
            </a:r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1E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While waiting ~ は While you are waiting ~ の you are が省略された分詞構文。keep them awake＝彼らを起きた状態に保つ。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548640" y="3822192"/>
            <a:ext cx="11064240" cy="2103120"/>
          </a:xfrm>
          <a:prstGeom prst="roundRect">
            <a:avLst>
              <a:gd name="adj" fmla="val 4348"/>
            </a:avLst>
          </a:prstGeom>
          <a:solidFill>
            <a:srgbClr val="FFFDF7"/>
          </a:solidFill>
          <a:ln w="12700">
            <a:solidFill>
              <a:srgbClr val="E4DCC8"/>
            </a:solidFill>
            <a:prstDash val="solid"/>
          </a:ln>
          <a:effectLst>
            <a:outerShdw sx="100000" sy="100000" kx="0" ky="0" algn="bl" rotWithShape="0" blurRad="101600" dist="25400" dir="5400000">
              <a:srgbClr val="123430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822960" y="4078224"/>
            <a:ext cx="1554480" cy="384048"/>
          </a:xfrm>
          <a:prstGeom prst="roundRect">
            <a:avLst>
              <a:gd name="adj" fmla="val 14286"/>
            </a:avLst>
          </a:prstGeom>
          <a:solidFill>
            <a:srgbClr val="9C6A20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4078224"/>
            <a:ext cx="1554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VOCAB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2514600" y="4005072"/>
            <a:ext cx="8778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E2A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make the difference between A and B</a:t>
            </a:r>
            <a:endParaRPr lang="en-US" sz="1650" dirty="0"/>
          </a:p>
        </p:txBody>
      </p:sp>
      <p:sp>
        <p:nvSpPr>
          <p:cNvPr id="15" name="Text 13"/>
          <p:cNvSpPr/>
          <p:nvPr/>
        </p:nvSpPr>
        <p:spPr>
          <a:xfrm>
            <a:off x="822960" y="4599432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9C6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“Quick, calm action often makes the difference between a full recovery and a tragedy.”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22960" y="5029200"/>
            <a:ext cx="10515600" cy="685800"/>
          </a:xfrm>
          <a:prstGeom prst="roundRect">
            <a:avLst>
              <a:gd name="adj" fmla="val 8000"/>
            </a:avLst>
          </a:prstGeom>
          <a:solidFill>
            <a:srgbClr val="FBF3D9"/>
          </a:solidFill>
          <a:ln/>
        </p:spPr>
      </p:sp>
      <p:sp>
        <p:nvSpPr>
          <p:cNvPr id="17" name="Text 15"/>
          <p:cNvSpPr/>
          <p:nvPr/>
        </p:nvSpPr>
        <p:spPr>
          <a:xfrm>
            <a:off x="1005840" y="5102352"/>
            <a:ext cx="1014984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50" b="1" dirty="0">
                <a:solidFill>
                  <a:srgbClr val="9C6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やさしい解説　</a:t>
            </a:r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1E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AとBを分ける決定的な要因になる、という意味の熟語。「素早く落ち着いた対応」が「完全な回復」と「悲劇」を分ける、という文全体の結論。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1147572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A59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234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VOCABULARY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語彙まとめ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3566160" cy="868680"/>
          </a:xfrm>
          <a:prstGeom prst="roundRect">
            <a:avLst>
              <a:gd name="adj" fmla="val 8421"/>
            </a:avLst>
          </a:prstGeom>
          <a:solidFill>
            <a:srgbClr val="1B4239"/>
          </a:solidFill>
          <a:ln w="12700">
            <a:solidFill>
              <a:srgbClr val="2E5A4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49808" y="1737360"/>
            <a:ext cx="118872" cy="118872"/>
          </a:xfrm>
          <a:prstGeom prst="ellipse">
            <a:avLst/>
          </a:prstGeom>
          <a:solidFill>
            <a:srgbClr val="C98A3A"/>
          </a:solidFill>
          <a:ln/>
        </p:spPr>
      </p:sp>
      <p:sp>
        <p:nvSpPr>
          <p:cNvPr id="6" name="Text 4"/>
          <p:cNvSpPr/>
          <p:nvPr/>
        </p:nvSpPr>
        <p:spPr>
          <a:xfrm>
            <a:off x="987552" y="1627632"/>
            <a:ext cx="299923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alcohol poisoning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987552" y="2011680"/>
            <a:ext cx="299923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9D6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急性アルコール中毒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251960" y="1554480"/>
            <a:ext cx="3566160" cy="868680"/>
          </a:xfrm>
          <a:prstGeom prst="roundRect">
            <a:avLst>
              <a:gd name="adj" fmla="val 8421"/>
            </a:avLst>
          </a:prstGeom>
          <a:solidFill>
            <a:srgbClr val="1B4239"/>
          </a:solidFill>
          <a:ln w="12700">
            <a:solidFill>
              <a:srgbClr val="2E5A4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453128" y="1737360"/>
            <a:ext cx="118872" cy="118872"/>
          </a:xfrm>
          <a:prstGeom prst="ellipse">
            <a:avLst/>
          </a:prstGeom>
          <a:solidFill>
            <a:srgbClr val="8FB8AC"/>
          </a:solidFill>
          <a:ln/>
        </p:spPr>
      </p:sp>
      <p:sp>
        <p:nvSpPr>
          <p:cNvPr id="10" name="Text 8"/>
          <p:cNvSpPr/>
          <p:nvPr/>
        </p:nvSpPr>
        <p:spPr>
          <a:xfrm>
            <a:off x="4690872" y="1627632"/>
            <a:ext cx="299923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overwhelm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4690872" y="2011680"/>
            <a:ext cx="299923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9D6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能力を超えさせる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7955280" y="1554480"/>
            <a:ext cx="3566160" cy="868680"/>
          </a:xfrm>
          <a:prstGeom prst="roundRect">
            <a:avLst>
              <a:gd name="adj" fmla="val 8421"/>
            </a:avLst>
          </a:prstGeom>
          <a:solidFill>
            <a:srgbClr val="1B4239"/>
          </a:solidFill>
          <a:ln w="12700">
            <a:solidFill>
              <a:srgbClr val="2E5A4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156448" y="1737360"/>
            <a:ext cx="118872" cy="118872"/>
          </a:xfrm>
          <a:prstGeom prst="ellipse">
            <a:avLst/>
          </a:prstGeom>
          <a:solidFill>
            <a:srgbClr val="C98A3A"/>
          </a:solidFill>
          <a:ln/>
        </p:spPr>
      </p:sp>
      <p:sp>
        <p:nvSpPr>
          <p:cNvPr id="14" name="Text 12"/>
          <p:cNvSpPr/>
          <p:nvPr/>
        </p:nvSpPr>
        <p:spPr>
          <a:xfrm>
            <a:off x="8394192" y="1627632"/>
            <a:ext cx="299923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cope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8394192" y="2011680"/>
            <a:ext cx="299923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9D6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対処する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48640" y="2551176"/>
            <a:ext cx="3566160" cy="868680"/>
          </a:xfrm>
          <a:prstGeom prst="roundRect">
            <a:avLst>
              <a:gd name="adj" fmla="val 8421"/>
            </a:avLst>
          </a:prstGeom>
          <a:solidFill>
            <a:srgbClr val="1B4239"/>
          </a:solidFill>
          <a:ln w="12700">
            <a:solidFill>
              <a:srgbClr val="2E5A4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49808" y="2734056"/>
            <a:ext cx="118872" cy="118872"/>
          </a:xfrm>
          <a:prstGeom prst="ellipse">
            <a:avLst/>
          </a:prstGeom>
          <a:solidFill>
            <a:srgbClr val="8FB8AC"/>
          </a:solidFill>
          <a:ln/>
        </p:spPr>
      </p:sp>
      <p:sp>
        <p:nvSpPr>
          <p:cNvPr id="18" name="Text 16"/>
          <p:cNvSpPr/>
          <p:nvPr/>
        </p:nvSpPr>
        <p:spPr>
          <a:xfrm>
            <a:off x="987552" y="2624328"/>
            <a:ext cx="299923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confusion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987552" y="3008376"/>
            <a:ext cx="299923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9D6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混乱、意識の混濁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251960" y="2551176"/>
            <a:ext cx="3566160" cy="868680"/>
          </a:xfrm>
          <a:prstGeom prst="roundRect">
            <a:avLst>
              <a:gd name="adj" fmla="val 8421"/>
            </a:avLst>
          </a:prstGeom>
          <a:solidFill>
            <a:srgbClr val="1B4239"/>
          </a:solidFill>
          <a:ln w="12700">
            <a:solidFill>
              <a:srgbClr val="2E5A4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453128" y="2734056"/>
            <a:ext cx="118872" cy="118872"/>
          </a:xfrm>
          <a:prstGeom prst="ellipse">
            <a:avLst/>
          </a:prstGeom>
          <a:solidFill>
            <a:srgbClr val="C98A3A"/>
          </a:solidFill>
          <a:ln/>
        </p:spPr>
      </p:sp>
      <p:sp>
        <p:nvSpPr>
          <p:cNvPr id="22" name="Text 20"/>
          <p:cNvSpPr/>
          <p:nvPr/>
        </p:nvSpPr>
        <p:spPr>
          <a:xfrm>
            <a:off x="4690872" y="2624328"/>
            <a:ext cx="299923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clammy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4690872" y="3008376"/>
            <a:ext cx="299923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9D6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冷たく湿った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7955280" y="2551176"/>
            <a:ext cx="3566160" cy="868680"/>
          </a:xfrm>
          <a:prstGeom prst="roundRect">
            <a:avLst>
              <a:gd name="adj" fmla="val 8421"/>
            </a:avLst>
          </a:prstGeom>
          <a:solidFill>
            <a:srgbClr val="1B4239"/>
          </a:solidFill>
          <a:ln w="12700">
            <a:solidFill>
              <a:srgbClr val="2E5A4F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156448" y="2734056"/>
            <a:ext cx="118872" cy="118872"/>
          </a:xfrm>
          <a:prstGeom prst="ellipse">
            <a:avLst/>
          </a:prstGeom>
          <a:solidFill>
            <a:srgbClr val="8FB8AC"/>
          </a:solidFill>
          <a:ln/>
        </p:spPr>
      </p:sp>
      <p:sp>
        <p:nvSpPr>
          <p:cNvPr id="26" name="Text 24"/>
          <p:cNvSpPr/>
          <p:nvPr/>
        </p:nvSpPr>
        <p:spPr>
          <a:xfrm>
            <a:off x="8394192" y="2624328"/>
            <a:ext cx="299923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bluish tint</a:t>
            </a:r>
            <a:endParaRPr lang="en-US" sz="1350" dirty="0"/>
          </a:p>
        </p:txBody>
      </p:sp>
      <p:sp>
        <p:nvSpPr>
          <p:cNvPr id="27" name="Text 25"/>
          <p:cNvSpPr/>
          <p:nvPr/>
        </p:nvSpPr>
        <p:spPr>
          <a:xfrm>
            <a:off x="8394192" y="3008376"/>
            <a:ext cx="299923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9D6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青みがかった色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548640" y="3547872"/>
            <a:ext cx="3566160" cy="868680"/>
          </a:xfrm>
          <a:prstGeom prst="roundRect">
            <a:avLst>
              <a:gd name="adj" fmla="val 8421"/>
            </a:avLst>
          </a:prstGeom>
          <a:solidFill>
            <a:srgbClr val="1B4239"/>
          </a:solidFill>
          <a:ln w="12700">
            <a:solidFill>
              <a:srgbClr val="2E5A4F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749808" y="3730752"/>
            <a:ext cx="118872" cy="118872"/>
          </a:xfrm>
          <a:prstGeom prst="ellipse">
            <a:avLst/>
          </a:prstGeom>
          <a:solidFill>
            <a:srgbClr val="C98A3A"/>
          </a:solidFill>
          <a:ln/>
        </p:spPr>
      </p:sp>
      <p:sp>
        <p:nvSpPr>
          <p:cNvPr id="30" name="Text 28"/>
          <p:cNvSpPr/>
          <p:nvPr/>
        </p:nvSpPr>
        <p:spPr>
          <a:xfrm>
            <a:off x="987552" y="3621024"/>
            <a:ext cx="299923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unresponsiveness</a:t>
            </a:r>
            <a:endParaRPr lang="en-US" sz="1350" dirty="0"/>
          </a:p>
        </p:txBody>
      </p:sp>
      <p:sp>
        <p:nvSpPr>
          <p:cNvPr id="31" name="Text 29"/>
          <p:cNvSpPr/>
          <p:nvPr/>
        </p:nvSpPr>
        <p:spPr>
          <a:xfrm>
            <a:off x="987552" y="4005072"/>
            <a:ext cx="299923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9D6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反応がないこと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251960" y="3547872"/>
            <a:ext cx="3566160" cy="868680"/>
          </a:xfrm>
          <a:prstGeom prst="roundRect">
            <a:avLst>
              <a:gd name="adj" fmla="val 8421"/>
            </a:avLst>
          </a:prstGeom>
          <a:solidFill>
            <a:srgbClr val="1B4239"/>
          </a:solidFill>
          <a:ln w="12700">
            <a:solidFill>
              <a:srgbClr val="2E5A4F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453128" y="3730752"/>
            <a:ext cx="118872" cy="118872"/>
          </a:xfrm>
          <a:prstGeom prst="ellipse">
            <a:avLst/>
          </a:prstGeom>
          <a:solidFill>
            <a:srgbClr val="8FB8AC"/>
          </a:solidFill>
          <a:ln/>
        </p:spPr>
      </p:sp>
      <p:sp>
        <p:nvSpPr>
          <p:cNvPr id="34" name="Text 32"/>
          <p:cNvSpPr/>
          <p:nvPr/>
        </p:nvSpPr>
        <p:spPr>
          <a:xfrm>
            <a:off x="4690872" y="3621024"/>
            <a:ext cx="299923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urgent</a:t>
            </a:r>
            <a:endParaRPr lang="en-US" sz="1350" dirty="0"/>
          </a:p>
        </p:txBody>
      </p:sp>
      <p:sp>
        <p:nvSpPr>
          <p:cNvPr id="35" name="Text 33"/>
          <p:cNvSpPr/>
          <p:nvPr/>
        </p:nvSpPr>
        <p:spPr>
          <a:xfrm>
            <a:off x="4690872" y="4005072"/>
            <a:ext cx="299923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9D6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緊急の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7955280" y="3547872"/>
            <a:ext cx="3566160" cy="868680"/>
          </a:xfrm>
          <a:prstGeom prst="roundRect">
            <a:avLst>
              <a:gd name="adj" fmla="val 8421"/>
            </a:avLst>
          </a:prstGeom>
          <a:solidFill>
            <a:srgbClr val="1B4239"/>
          </a:solidFill>
          <a:ln w="12700">
            <a:solidFill>
              <a:srgbClr val="2E5A4F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8156448" y="3730752"/>
            <a:ext cx="118872" cy="118872"/>
          </a:xfrm>
          <a:prstGeom prst="ellipse">
            <a:avLst/>
          </a:prstGeom>
          <a:solidFill>
            <a:srgbClr val="C98A3A"/>
          </a:solidFill>
          <a:ln/>
        </p:spPr>
      </p:sp>
      <p:sp>
        <p:nvSpPr>
          <p:cNvPr id="38" name="Text 36"/>
          <p:cNvSpPr/>
          <p:nvPr/>
        </p:nvSpPr>
        <p:spPr>
          <a:xfrm>
            <a:off x="8394192" y="3621024"/>
            <a:ext cx="299923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suspect</a:t>
            </a:r>
            <a:endParaRPr lang="en-US" sz="1350" dirty="0"/>
          </a:p>
        </p:txBody>
      </p:sp>
      <p:sp>
        <p:nvSpPr>
          <p:cNvPr id="39" name="Text 37"/>
          <p:cNvSpPr/>
          <p:nvPr/>
        </p:nvSpPr>
        <p:spPr>
          <a:xfrm>
            <a:off x="8394192" y="4005072"/>
            <a:ext cx="299923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9D6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〜ではないかと思う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548640" y="4544568"/>
            <a:ext cx="3566160" cy="868680"/>
          </a:xfrm>
          <a:prstGeom prst="roundRect">
            <a:avLst>
              <a:gd name="adj" fmla="val 8421"/>
            </a:avLst>
          </a:prstGeom>
          <a:solidFill>
            <a:srgbClr val="1B4239"/>
          </a:solidFill>
          <a:ln w="12700">
            <a:solidFill>
              <a:srgbClr val="2E5A4F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749808" y="4727448"/>
            <a:ext cx="118872" cy="118872"/>
          </a:xfrm>
          <a:prstGeom prst="ellipse">
            <a:avLst/>
          </a:prstGeom>
          <a:solidFill>
            <a:srgbClr val="8FB8AC"/>
          </a:solidFill>
          <a:ln/>
        </p:spPr>
      </p:sp>
      <p:sp>
        <p:nvSpPr>
          <p:cNvPr id="42" name="Text 40"/>
          <p:cNvSpPr/>
          <p:nvPr/>
        </p:nvSpPr>
        <p:spPr>
          <a:xfrm>
            <a:off x="987552" y="4617720"/>
            <a:ext cx="299923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choking</a:t>
            </a:r>
            <a:endParaRPr lang="en-US" sz="1350" dirty="0"/>
          </a:p>
        </p:txBody>
      </p:sp>
      <p:sp>
        <p:nvSpPr>
          <p:cNvPr id="43" name="Text 41"/>
          <p:cNvSpPr/>
          <p:nvPr/>
        </p:nvSpPr>
        <p:spPr>
          <a:xfrm>
            <a:off x="987552" y="5001768"/>
            <a:ext cx="299923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9D6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喉を詰まらせること</a:t>
            </a:r>
            <a:endParaRPr lang="en-US" sz="1100" dirty="0"/>
          </a:p>
        </p:txBody>
      </p:sp>
      <p:sp>
        <p:nvSpPr>
          <p:cNvPr id="44" name="Shape 42"/>
          <p:cNvSpPr/>
          <p:nvPr/>
        </p:nvSpPr>
        <p:spPr>
          <a:xfrm>
            <a:off x="4251960" y="4544568"/>
            <a:ext cx="3566160" cy="868680"/>
          </a:xfrm>
          <a:prstGeom prst="roundRect">
            <a:avLst>
              <a:gd name="adj" fmla="val 8421"/>
            </a:avLst>
          </a:prstGeom>
          <a:solidFill>
            <a:srgbClr val="1B4239"/>
          </a:solidFill>
          <a:ln w="12700">
            <a:solidFill>
              <a:srgbClr val="2E5A4F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4453128" y="4727448"/>
            <a:ext cx="118872" cy="118872"/>
          </a:xfrm>
          <a:prstGeom prst="ellipse">
            <a:avLst/>
          </a:prstGeom>
          <a:solidFill>
            <a:srgbClr val="C98A3A"/>
          </a:solidFill>
          <a:ln/>
        </p:spPr>
      </p:sp>
      <p:sp>
        <p:nvSpPr>
          <p:cNvPr id="46" name="Text 44"/>
          <p:cNvSpPr/>
          <p:nvPr/>
        </p:nvSpPr>
        <p:spPr>
          <a:xfrm>
            <a:off x="4690872" y="4617720"/>
            <a:ext cx="299923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monitor</a:t>
            </a:r>
            <a:endParaRPr lang="en-US" sz="1350" dirty="0"/>
          </a:p>
        </p:txBody>
      </p:sp>
      <p:sp>
        <p:nvSpPr>
          <p:cNvPr id="47" name="Text 45"/>
          <p:cNvSpPr/>
          <p:nvPr/>
        </p:nvSpPr>
        <p:spPr>
          <a:xfrm>
            <a:off x="4690872" y="5001768"/>
            <a:ext cx="299923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9D6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観察する</a:t>
            </a:r>
            <a:endParaRPr lang="en-US" sz="1100" dirty="0"/>
          </a:p>
        </p:txBody>
      </p:sp>
      <p:sp>
        <p:nvSpPr>
          <p:cNvPr id="48" name="Shape 46"/>
          <p:cNvSpPr/>
          <p:nvPr/>
        </p:nvSpPr>
        <p:spPr>
          <a:xfrm>
            <a:off x="7955280" y="4544568"/>
            <a:ext cx="3566160" cy="868680"/>
          </a:xfrm>
          <a:prstGeom prst="roundRect">
            <a:avLst>
              <a:gd name="adj" fmla="val 8421"/>
            </a:avLst>
          </a:prstGeom>
          <a:solidFill>
            <a:srgbClr val="1B4239"/>
          </a:solidFill>
          <a:ln w="12700">
            <a:solidFill>
              <a:srgbClr val="2E5A4F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8156448" y="4727448"/>
            <a:ext cx="118872" cy="118872"/>
          </a:xfrm>
          <a:prstGeom prst="ellipse">
            <a:avLst/>
          </a:prstGeom>
          <a:solidFill>
            <a:srgbClr val="8FB8AC"/>
          </a:solidFill>
          <a:ln/>
        </p:spPr>
      </p:sp>
      <p:sp>
        <p:nvSpPr>
          <p:cNvPr id="50" name="Text 48"/>
          <p:cNvSpPr/>
          <p:nvPr/>
        </p:nvSpPr>
        <p:spPr>
          <a:xfrm>
            <a:off x="8394192" y="4617720"/>
            <a:ext cx="299923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tragedy</a:t>
            </a:r>
            <a:endParaRPr lang="en-US" sz="1350" dirty="0"/>
          </a:p>
        </p:txBody>
      </p:sp>
      <p:sp>
        <p:nvSpPr>
          <p:cNvPr id="51" name="Text 49"/>
          <p:cNvSpPr/>
          <p:nvPr/>
        </p:nvSpPr>
        <p:spPr>
          <a:xfrm>
            <a:off x="8394192" y="5001768"/>
            <a:ext cx="299923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9D6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悲劇</a:t>
            </a:r>
            <a:endParaRPr lang="en-US" sz="1100" dirty="0"/>
          </a:p>
        </p:txBody>
      </p:sp>
      <p:sp>
        <p:nvSpPr>
          <p:cNvPr id="52" name="Shape 50"/>
          <p:cNvSpPr/>
          <p:nvPr/>
        </p:nvSpPr>
        <p:spPr>
          <a:xfrm>
            <a:off x="548640" y="5532120"/>
            <a:ext cx="11064240" cy="0"/>
          </a:xfrm>
          <a:prstGeom prst="line">
            <a:avLst/>
          </a:prstGeom>
          <a:noFill/>
          <a:ln w="12700">
            <a:solidFill>
              <a:srgbClr val="2E5A4F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548640" y="571500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次のステップ</a:t>
            </a:r>
            <a:endParaRPr lang="en-US" sz="1200" dirty="0"/>
          </a:p>
        </p:txBody>
      </p:sp>
      <p:sp>
        <p:nvSpPr>
          <p:cNvPr id="54" name="Text 52"/>
          <p:cNvSpPr/>
          <p:nvPr/>
        </p:nvSpPr>
        <p:spPr>
          <a:xfrm>
            <a:off x="548640" y="603504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E8F1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Webサイトの Reading Comprehension（True/False 5問）で理解度を確認しましょう。</a:t>
            </a:r>
            <a:endParaRPr lang="en-US" sz="1450" dirty="0"/>
          </a:p>
        </p:txBody>
      </p:sp>
      <p:sp>
        <p:nvSpPr>
          <p:cNvPr id="55" name="Text 53"/>
          <p:cNvSpPr/>
          <p:nvPr/>
        </p:nvSpPr>
        <p:spPr>
          <a:xfrm>
            <a:off x="1147572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A59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2026-08-08T12:58:38Z</dcterms:created>
  <dcterms:modified xsi:type="dcterms:W3CDTF">2026-08-08T12:58:38Z</dcterms:modified>
</cp:coreProperties>
</file>